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2" r:id="rId2"/>
  </p:sldMasterIdLst>
  <p:notesMasterIdLst>
    <p:notesMasterId r:id="rId25"/>
  </p:notesMasterIdLst>
  <p:sldIdLst>
    <p:sldId id="256" r:id="rId3"/>
    <p:sldId id="257" r:id="rId4"/>
    <p:sldId id="259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94" r:id="rId15"/>
    <p:sldId id="260" r:id="rId16"/>
    <p:sldId id="261" r:id="rId17"/>
    <p:sldId id="268" r:id="rId18"/>
    <p:sldId id="265" r:id="rId19"/>
    <p:sldId id="262" r:id="rId20"/>
    <p:sldId id="263" r:id="rId21"/>
    <p:sldId id="264" r:id="rId22"/>
    <p:sldId id="258" r:id="rId23"/>
    <p:sldId id="293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53"/>
    <p:restoredTop sz="95227"/>
  </p:normalViewPr>
  <p:slideViewPr>
    <p:cSldViewPr snapToGrid="0" snapToObjects="1">
      <p:cViewPr varScale="1">
        <p:scale>
          <a:sx n="55" d="100"/>
          <a:sy n="55" d="100"/>
        </p:scale>
        <p:origin x="216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06DDA-CB05-9E42-9438-08989F1820B6}" type="datetimeFigureOut">
              <a:rPr lang="de-DE" smtClean="0"/>
              <a:t>18.09.21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3F065-8840-CE4A-A34C-1056A64714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89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68% der Amis dagegen, nur 8% der Deutschen dafür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F065-8840-CE4A-A34C-1056A64714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396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IVF/mit </a:t>
            </a:r>
            <a:r>
              <a:rPr lang="de-DE" dirty="0" err="1"/>
              <a:t>spermienselektion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F065-8840-CE4A-A34C-1056A64714F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19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IVF/mit </a:t>
            </a:r>
            <a:r>
              <a:rPr lang="de-DE" dirty="0" err="1"/>
              <a:t>spermienselektion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F065-8840-CE4A-A34C-1056A64714F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104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14% der D dafür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F065-8840-CE4A-A34C-1056A64714F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930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Sex </a:t>
            </a:r>
            <a:r>
              <a:rPr lang="de-DE" dirty="0" err="1"/>
              <a:t>selection</a:t>
            </a:r>
            <a:r>
              <a:rPr lang="de-DE" dirty="0"/>
              <a:t> für Mädchen damit keine Erkrankung? Sex </a:t>
            </a:r>
            <a:r>
              <a:rPr lang="de-DE" dirty="0" err="1"/>
              <a:t>selection</a:t>
            </a:r>
            <a:r>
              <a:rPr lang="de-DE" dirty="0"/>
              <a:t> + PID für Bub damit Erkrankung aus der Familie ist</a:t>
            </a:r>
          </a:p>
          <a:p>
            <a:r>
              <a:rPr lang="de-DE" dirty="0"/>
              <a:t>&gt;50% der Deutschen dafür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F065-8840-CE4A-A34C-1056A64714F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69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Seit Prähistorischen Zeiten Wunsch nach Geschlechtsauswahl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F065-8840-CE4A-A34C-1056A64714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75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Konsequenz sowohl psychologisch als auch </a:t>
            </a:r>
            <a:r>
              <a:rPr lang="de-DE" dirty="0" err="1"/>
              <a:t>bezügl</a:t>
            </a:r>
            <a:r>
              <a:rPr lang="de-DE" dirty="0"/>
              <a:t>. </a:t>
            </a:r>
            <a:r>
              <a:rPr lang="de-DE" dirty="0" err="1"/>
              <a:t>Mögl</a:t>
            </a:r>
            <a:r>
              <a:rPr lang="de-DE" dirty="0"/>
              <a:t> Abort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F065-8840-CE4A-A34C-1056A64714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83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Höchste Akzeptanz von 40-70%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F065-8840-CE4A-A34C-1056A64714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023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Mg + </a:t>
            </a:r>
            <a:r>
              <a:rPr lang="de-DE" dirty="0" err="1"/>
              <a:t>Ca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F065-8840-CE4A-A34C-1056A64714F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4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ganz Europa verboten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F065-8840-CE4A-A34C-1056A64714F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81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Trend zu mehr Mädchen</a:t>
            </a:r>
          </a:p>
          <a:p>
            <a:r>
              <a:rPr lang="de-DE" dirty="0"/>
              <a:t>Sowohl ESHRE als auch ASRM sprechen sich pro-</a:t>
            </a:r>
            <a:r>
              <a:rPr lang="de-DE" dirty="0" err="1"/>
              <a:t>family</a:t>
            </a:r>
            <a:r>
              <a:rPr lang="de-DE" dirty="0"/>
              <a:t> </a:t>
            </a:r>
            <a:r>
              <a:rPr lang="de-DE" dirty="0" err="1"/>
              <a:t>balancing</a:t>
            </a:r>
            <a:r>
              <a:rPr lang="de-DE" dirty="0"/>
              <a:t> aus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F065-8840-CE4A-A34C-1056A64714F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313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IVF/mit </a:t>
            </a:r>
            <a:r>
              <a:rPr lang="de-DE" dirty="0" err="1"/>
              <a:t>spermienselektion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F065-8840-CE4A-A34C-1056A64714F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265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IVF/mit </a:t>
            </a:r>
            <a:r>
              <a:rPr lang="de-DE" dirty="0" err="1"/>
              <a:t>spermienselektion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3F065-8840-CE4A-A34C-1056A64714F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90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7381" y="836713"/>
            <a:ext cx="10363200" cy="1470025"/>
          </a:xfrm>
        </p:spPr>
        <p:txBody>
          <a:bodyPr>
            <a:noAutofit/>
          </a:bodyPr>
          <a:lstStyle>
            <a:lvl1pPr algn="l">
              <a:defRPr sz="5200" baseline="0">
                <a:solidFill>
                  <a:srgbClr val="111D4E"/>
                </a:solidFill>
                <a:latin typeface="+mj-lt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7381" y="3140968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111D4E"/>
                </a:solidFill>
                <a:latin typeface="Lucida Sans" panose="020B0602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Univ. Prof. Dr. Maximilian Mustermann</a:t>
            </a:r>
            <a:endParaRPr lang="de-AT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943917" y="6421084"/>
            <a:ext cx="3104744" cy="365125"/>
          </a:xfrm>
        </p:spPr>
        <p:txBody>
          <a:bodyPr/>
          <a:lstStyle>
            <a:lvl1pPr algn="l">
              <a:defRPr lang="de-AT" sz="800" kern="1200" dirty="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48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26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92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129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35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18211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Bild 16" descr="wif-logo_4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59" y="262401"/>
            <a:ext cx="924393" cy="10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4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370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84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82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6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-89" y="6309320"/>
            <a:ext cx="121920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0" name="Rechteck 9"/>
          <p:cNvSpPr/>
          <p:nvPr/>
        </p:nvSpPr>
        <p:spPr>
          <a:xfrm>
            <a:off x="-89" y="0"/>
            <a:ext cx="12192089" cy="6309320"/>
          </a:xfrm>
          <a:prstGeom prst="rect">
            <a:avLst/>
          </a:prstGeom>
          <a:solidFill>
            <a:srgbClr val="111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pic>
        <p:nvPicPr>
          <p:cNvPr id="11" name="Picture 3" descr="Y:\oeffentlichkeit_sponsoring\Laufwerk_NEU\Grafik\Logos\MedUni Wien\Hauptlogo\MedUni Wien_Logo\WEB\PNG\MedUni Wien_Hauptlogo_DE_RGB_72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7" y="6425764"/>
            <a:ext cx="207200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381" y="2155284"/>
            <a:ext cx="10363200" cy="2439536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AT" sz="40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381" y="4593110"/>
            <a:ext cx="10363200" cy="1500187"/>
          </a:xfr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2000" kern="1200" baseline="0" dirty="0" smtClean="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11D4E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225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64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4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63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67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9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-89" y="6309320"/>
            <a:ext cx="12192089" cy="576064"/>
          </a:xfrm>
          <a:prstGeom prst="rect">
            <a:avLst/>
          </a:prstGeom>
          <a:solidFill>
            <a:srgbClr val="111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1D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11D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11D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11D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11D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AT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97" y="6428096"/>
            <a:ext cx="2072004" cy="3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943918" y="6421084"/>
            <a:ext cx="3008733" cy="365125"/>
          </a:xfrm>
        </p:spPr>
        <p:txBody>
          <a:bodyPr/>
          <a:lstStyle>
            <a:lvl1pPr algn="l">
              <a:defRPr lang="de-AT" sz="800" kern="1200" dirty="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392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-89" y="6309320"/>
            <a:ext cx="12192089" cy="576064"/>
          </a:xfrm>
          <a:prstGeom prst="rect">
            <a:avLst/>
          </a:prstGeom>
          <a:solidFill>
            <a:srgbClr val="111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1D4E"/>
                </a:solidFill>
              </a:defRPr>
            </a:lvl1pPr>
            <a:lvl2pPr>
              <a:defRPr>
                <a:solidFill>
                  <a:srgbClr val="111D4E"/>
                </a:solidFill>
              </a:defRPr>
            </a:lvl2pPr>
            <a:lvl3pPr>
              <a:defRPr>
                <a:solidFill>
                  <a:srgbClr val="111D4E"/>
                </a:solidFill>
              </a:defRPr>
            </a:lvl3pPr>
            <a:lvl4pPr>
              <a:defRPr>
                <a:solidFill>
                  <a:srgbClr val="111D4E"/>
                </a:solidFill>
              </a:defRPr>
            </a:lvl4pPr>
            <a:lvl5pPr>
              <a:defRPr>
                <a:solidFill>
                  <a:srgbClr val="111D4E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AT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97" y="6428096"/>
            <a:ext cx="2072004" cy="3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943917" y="6421084"/>
            <a:ext cx="3104744" cy="365125"/>
          </a:xfrm>
        </p:spPr>
        <p:txBody>
          <a:bodyPr/>
          <a:lstStyle>
            <a:lvl1pPr algn="l">
              <a:defRPr lang="de-AT" sz="800" kern="1200" dirty="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5680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-89" y="6309320"/>
            <a:ext cx="12192089" cy="576064"/>
          </a:xfrm>
          <a:prstGeom prst="rect">
            <a:avLst/>
          </a:prstGeom>
          <a:solidFill>
            <a:srgbClr val="111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1D4E"/>
                </a:solidFill>
              </a:defRPr>
            </a:lvl1pPr>
            <a:lvl2pPr>
              <a:defRPr>
                <a:solidFill>
                  <a:srgbClr val="111D4E"/>
                </a:solidFill>
              </a:defRPr>
            </a:lvl2pPr>
            <a:lvl3pPr>
              <a:defRPr>
                <a:solidFill>
                  <a:srgbClr val="111D4E"/>
                </a:solidFill>
              </a:defRPr>
            </a:lvl3pPr>
            <a:lvl4pPr>
              <a:defRPr>
                <a:solidFill>
                  <a:srgbClr val="111D4E"/>
                </a:solidFill>
              </a:defRPr>
            </a:lvl4pPr>
            <a:lvl5pPr>
              <a:defRPr>
                <a:solidFill>
                  <a:srgbClr val="111D4E"/>
                </a:solidFill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AT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97" y="6428096"/>
            <a:ext cx="2072004" cy="3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943917" y="6421084"/>
            <a:ext cx="3104744" cy="365125"/>
          </a:xfrm>
        </p:spPr>
        <p:txBody>
          <a:bodyPr/>
          <a:lstStyle>
            <a:lvl1pPr algn="l">
              <a:defRPr lang="de-AT" sz="800" kern="1200" dirty="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3535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217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45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76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6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1000" r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89" y="6309320"/>
            <a:ext cx="12192089" cy="576064"/>
          </a:xfrm>
          <a:prstGeom prst="rect">
            <a:avLst/>
          </a:prstGeom>
          <a:solidFill>
            <a:srgbClr val="111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97" y="6428096"/>
            <a:ext cx="2072004" cy="3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944149" y="6420635"/>
            <a:ext cx="3104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de-AT" sz="800" kern="1200" dirty="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0329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lang="de-AT" sz="2900" kern="1200" baseline="0" dirty="0" smtClean="0">
          <a:solidFill>
            <a:srgbClr val="111D4E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11D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11D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11D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11D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11D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10" descr="wif-logo_4c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59" y="262401"/>
            <a:ext cx="924393" cy="10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705D0-F4B0-4342-9883-F6E19479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83765"/>
            <a:ext cx="10058400" cy="3566160"/>
          </a:xfrm>
        </p:spPr>
        <p:txBody>
          <a:bodyPr>
            <a:normAutofit/>
          </a:bodyPr>
          <a:lstStyle/>
          <a:p>
            <a:pPr algn="just"/>
            <a:r>
              <a:rPr lang="de-AT" sz="4400" dirty="0"/>
              <a:t>Sex-</a:t>
            </a:r>
            <a:r>
              <a:rPr lang="de-AT" sz="4400" dirty="0" err="1"/>
              <a:t>Selection</a:t>
            </a:r>
            <a:r>
              <a:rPr lang="de-AT" sz="4400" dirty="0"/>
              <a:t> - ethisch verwerflich oder ein legitimer Wunsch?</a:t>
            </a:r>
            <a:endParaRPr lang="de-DE" sz="4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ACB80B-C675-BE4A-B8FD-10F576962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Michael Feichtinger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3A8CB-3EEB-DF49-8244-7E6672CD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Problematik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C76435-20A4-8547-B280-4C8E3DA7D2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de-DE" sz="2400" dirty="0"/>
          </a:p>
          <a:p>
            <a:pPr lvl="1"/>
            <a:r>
              <a:rPr lang="de-DE" sz="2400" dirty="0"/>
              <a:t>Veränderung des Geschlechterverhältnisses?</a:t>
            </a:r>
          </a:p>
          <a:p>
            <a:pPr lvl="1"/>
            <a:endParaRPr lang="de-DE" sz="2400" dirty="0"/>
          </a:p>
          <a:p>
            <a:pPr lvl="1"/>
            <a:r>
              <a:rPr lang="de-DE" sz="2400" dirty="0"/>
              <a:t>Sexistisch?</a:t>
            </a:r>
          </a:p>
          <a:p>
            <a:pPr lvl="1"/>
            <a:endParaRPr lang="de-DE" sz="2400" dirty="0"/>
          </a:p>
          <a:p>
            <a:pPr lvl="1"/>
            <a:r>
              <a:rPr lang="de-DE" sz="2400" dirty="0"/>
              <a:t>Unnötiger Verbrauch </a:t>
            </a:r>
          </a:p>
          <a:p>
            <a:pPr marL="201168" lvl="1" indent="0">
              <a:buNone/>
            </a:pPr>
            <a:r>
              <a:rPr lang="de-DE" sz="2400" dirty="0"/>
              <a:t>   medizinischer Ressourcen?</a:t>
            </a:r>
          </a:p>
          <a:p>
            <a:pPr lvl="1"/>
            <a:endParaRPr lang="de-DE" sz="2400" dirty="0"/>
          </a:p>
          <a:p>
            <a:pPr lvl="1"/>
            <a:endParaRPr lang="de-DE" sz="2400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148F36E-68FA-C444-9693-AD3AC7698C93}"/>
              </a:ext>
            </a:extLst>
          </p:cNvPr>
          <p:cNvSpPr/>
          <p:nvPr/>
        </p:nvSpPr>
        <p:spPr>
          <a:xfrm>
            <a:off x="5753686" y="52227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dirty="0"/>
              <a:t>PNAS May 7, 2019 116 (19) 9303-9311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C3F1FC1-5F43-9747-A1CB-0333E635D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531" y="2073254"/>
            <a:ext cx="6893169" cy="30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5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5CADD-EE0B-3140-A8B3-B32A4D9C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Westliche Welt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4F8087-8163-FC42-9A1D-CB38FF02CF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In EU und USA keine Geschlechtspräferenz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In USA &gt;70% der IVF Kliniken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&gt;90% Sex-</a:t>
            </a:r>
            <a:r>
              <a:rPr lang="de-DE" dirty="0" err="1"/>
              <a:t>selection</a:t>
            </a:r>
            <a:r>
              <a:rPr lang="de-DE" dirty="0"/>
              <a:t> zum Geschlechterausgleich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Keine Auswirkung auf Geschlechterverhältnis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CA7435-B1F7-8C42-A183-E46DF6706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458" y="1737360"/>
            <a:ext cx="3763108" cy="334498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FBB4043-8490-B142-8554-2D38C1E18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028" y="1619477"/>
            <a:ext cx="2760380" cy="447587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8A42C38-C16E-7449-BE50-9C64C6859B4B}"/>
              </a:ext>
            </a:extLst>
          </p:cNvPr>
          <p:cNvSpPr txBox="1"/>
          <p:nvPr/>
        </p:nvSpPr>
        <p:spPr>
          <a:xfrm>
            <a:off x="5559083" y="5977467"/>
            <a:ext cx="5596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Human </a:t>
            </a:r>
            <a:r>
              <a:rPr lang="de-AT" dirty="0" err="1"/>
              <a:t>Reproduction</a:t>
            </a:r>
            <a:r>
              <a:rPr lang="de-AT" dirty="0"/>
              <a:t> Vol.18, No.10 pp. 2231±2234, 2003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500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5390D-BCA9-E840-B19C-97874870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D3F94F-F5EB-4947-B21B-EF94223CF3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endParaRPr lang="de-DE" sz="2400" dirty="0"/>
          </a:p>
          <a:p>
            <a:pPr lvl="1"/>
            <a:r>
              <a:rPr lang="de-DE" sz="2400" dirty="0"/>
              <a:t>74% der </a:t>
            </a:r>
            <a:r>
              <a:rPr lang="de-DE" sz="2400" dirty="0" err="1"/>
              <a:t>Gyn</a:t>
            </a:r>
            <a:r>
              <a:rPr lang="de-DE" sz="2400" dirty="0"/>
              <a:t> in D. hatten Anfragen für NIPT für Sex </a:t>
            </a:r>
            <a:r>
              <a:rPr lang="de-DE" sz="2400" dirty="0" err="1"/>
              <a:t>Selection</a:t>
            </a:r>
            <a:r>
              <a:rPr lang="de-DE" sz="2400" dirty="0"/>
              <a:t>!</a:t>
            </a:r>
          </a:p>
          <a:p>
            <a:pPr lvl="1"/>
            <a:endParaRPr lang="de-DE" sz="2400" dirty="0"/>
          </a:p>
          <a:p>
            <a:pPr lvl="1"/>
            <a:r>
              <a:rPr lang="de-DE" sz="2400" dirty="0"/>
              <a:t>Ab SSW 9+0</a:t>
            </a:r>
          </a:p>
          <a:p>
            <a:pPr lvl="1"/>
            <a:endParaRPr lang="de-DE" sz="2400" dirty="0"/>
          </a:p>
          <a:p>
            <a:pPr lvl="1"/>
            <a:r>
              <a:rPr lang="de-DE" sz="2400" dirty="0"/>
              <a:t>Abtreibungen innerhalb der Frist möglich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DA09143-E296-2B43-B27A-183A17DD3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3800" y="2409825"/>
            <a:ext cx="4826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5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73752-0701-3749-A16F-B6CD2223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Fallbeispiele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B9D2C0-7BA3-AB4B-B5BB-A274469FB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47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FFACB78-A710-B94F-83F1-142438FD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 1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FE63FE5-B928-034B-A613-D99D3A5D1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3072035"/>
            <a:ext cx="4937760" cy="2431298"/>
          </a:xfrm>
        </p:spPr>
        <p:txBody>
          <a:bodyPr/>
          <a:lstStyle/>
          <a:p>
            <a:pPr lvl="1"/>
            <a:r>
              <a:rPr lang="de-DE" dirty="0"/>
              <a:t>Kinderloses Paar</a:t>
            </a:r>
          </a:p>
          <a:p>
            <a:pPr lvl="1"/>
            <a:r>
              <a:rPr lang="de-DE" dirty="0"/>
              <a:t>Möchten unbedingt ein Mädchen</a:t>
            </a:r>
          </a:p>
          <a:p>
            <a:pPr lvl="1"/>
            <a:r>
              <a:rPr lang="de-DE" dirty="0"/>
              <a:t>Nicht unfruchtbar</a:t>
            </a:r>
          </a:p>
          <a:p>
            <a:pPr lvl="1"/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FE785DC-B71D-864C-91F2-7913C2D98B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211917"/>
            <a:ext cx="4937125" cy="3291416"/>
          </a:xfrm>
        </p:spPr>
      </p:pic>
    </p:spTree>
    <p:extLst>
      <p:ext uri="{BB962C8B-B14F-4D97-AF65-F5344CB8AC3E}">
        <p14:creationId xmlns:p14="http://schemas.microsoft.com/office/powerpoint/2010/main" val="57080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FFACB78-A710-B94F-83F1-142438FD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 2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FE63FE5-B928-034B-A613-D99D3A5D1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2957" y="2939300"/>
            <a:ext cx="4937760" cy="2431298"/>
          </a:xfrm>
        </p:spPr>
        <p:txBody>
          <a:bodyPr/>
          <a:lstStyle/>
          <a:p>
            <a:pPr lvl="1"/>
            <a:r>
              <a:rPr lang="de-DE" dirty="0"/>
              <a:t>Kinderloses Paar</a:t>
            </a:r>
          </a:p>
          <a:p>
            <a:pPr lvl="1"/>
            <a:r>
              <a:rPr lang="de-DE" dirty="0"/>
              <a:t>Möchten unbedingt ein Mädchen</a:t>
            </a:r>
          </a:p>
          <a:p>
            <a:pPr lvl="1"/>
            <a:r>
              <a:rPr lang="de-DE" dirty="0"/>
              <a:t>Benötigen aufgrund von schwerer </a:t>
            </a:r>
            <a:r>
              <a:rPr lang="de-DE" dirty="0" err="1"/>
              <a:t>Endometriose</a:t>
            </a:r>
            <a:r>
              <a:rPr lang="de-DE" dirty="0"/>
              <a:t> IVF</a:t>
            </a:r>
          </a:p>
          <a:p>
            <a:pPr lvl="1"/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FE785DC-B71D-864C-91F2-7913C2D98B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7280" y="2079182"/>
            <a:ext cx="4937125" cy="3291416"/>
          </a:xfrm>
        </p:spPr>
      </p:pic>
    </p:spTree>
    <p:extLst>
      <p:ext uri="{BB962C8B-B14F-4D97-AF65-F5344CB8AC3E}">
        <p14:creationId xmlns:p14="http://schemas.microsoft.com/office/powerpoint/2010/main" val="3259607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FFACB78-A710-B94F-83F1-142438FD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 2a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FE63FE5-B928-034B-A613-D99D3A5D1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704839"/>
            <a:ext cx="4937760" cy="2431298"/>
          </a:xfrm>
        </p:spPr>
        <p:txBody>
          <a:bodyPr/>
          <a:lstStyle/>
          <a:p>
            <a:pPr lvl="1"/>
            <a:r>
              <a:rPr lang="de-DE" dirty="0"/>
              <a:t>Kinderloses lesbisches Paar</a:t>
            </a:r>
          </a:p>
          <a:p>
            <a:pPr lvl="1"/>
            <a:r>
              <a:rPr lang="de-DE" dirty="0"/>
              <a:t>Möchten unbedingt ein Mädchen</a:t>
            </a:r>
          </a:p>
          <a:p>
            <a:pPr lvl="1"/>
            <a:r>
              <a:rPr lang="de-DE" dirty="0"/>
              <a:t>Würden gerne eine IUI mit </a:t>
            </a:r>
            <a:r>
              <a:rPr lang="de-DE" dirty="0" err="1"/>
              <a:t>MicroSort</a:t>
            </a:r>
            <a:r>
              <a:rPr lang="de-DE" dirty="0"/>
              <a:t> in Anspruch nehmen</a:t>
            </a:r>
          </a:p>
          <a:p>
            <a:pPr lvl="1"/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97022E2-5045-0C42-9E55-C1FDDB9B79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555" y="2079182"/>
            <a:ext cx="4937125" cy="3291416"/>
          </a:xfrm>
        </p:spPr>
      </p:pic>
    </p:spTree>
    <p:extLst>
      <p:ext uri="{BB962C8B-B14F-4D97-AF65-F5344CB8AC3E}">
        <p14:creationId xmlns:p14="http://schemas.microsoft.com/office/powerpoint/2010/main" val="75271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FFACB78-A710-B94F-83F1-142438FD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 2b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FE63FE5-B928-034B-A613-D99D3A5D1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2957" y="2939300"/>
            <a:ext cx="4937760" cy="2431298"/>
          </a:xfrm>
        </p:spPr>
        <p:txBody>
          <a:bodyPr/>
          <a:lstStyle/>
          <a:p>
            <a:pPr lvl="1"/>
            <a:r>
              <a:rPr lang="de-DE" dirty="0"/>
              <a:t>Kinderloses lesbisches Paar</a:t>
            </a:r>
          </a:p>
          <a:p>
            <a:pPr lvl="1"/>
            <a:r>
              <a:rPr lang="de-DE" dirty="0"/>
              <a:t>Möchten unbedingt ein Mädchen</a:t>
            </a:r>
          </a:p>
          <a:p>
            <a:pPr lvl="1"/>
            <a:r>
              <a:rPr lang="de-DE" dirty="0"/>
              <a:t>Benötigen aufgrund von schwerer </a:t>
            </a:r>
            <a:r>
              <a:rPr lang="de-DE" dirty="0" err="1"/>
              <a:t>Endometriose</a:t>
            </a:r>
            <a:r>
              <a:rPr lang="de-DE" dirty="0"/>
              <a:t> IVF</a:t>
            </a:r>
          </a:p>
          <a:p>
            <a:pPr lvl="1"/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97022E2-5045-0C42-9E55-C1FDDB9B79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7280" y="2079182"/>
            <a:ext cx="4937125" cy="3291416"/>
          </a:xfrm>
        </p:spPr>
      </p:pic>
    </p:spTree>
    <p:extLst>
      <p:ext uri="{BB962C8B-B14F-4D97-AF65-F5344CB8AC3E}">
        <p14:creationId xmlns:p14="http://schemas.microsoft.com/office/powerpoint/2010/main" val="182563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A5637-AA10-F04E-ABBC-BA3D40AF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2959D2-39D3-0645-9684-3F0C879B8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3010857"/>
            <a:ext cx="4937760" cy="4023359"/>
          </a:xfrm>
        </p:spPr>
        <p:txBody>
          <a:bodyPr/>
          <a:lstStyle/>
          <a:p>
            <a:pPr lvl="1"/>
            <a:r>
              <a:rPr lang="de-DE" dirty="0"/>
              <a:t>Paar mit 3 Töchtern</a:t>
            </a:r>
          </a:p>
          <a:p>
            <a:pPr lvl="1"/>
            <a:r>
              <a:rPr lang="de-DE" dirty="0"/>
              <a:t>Immer schnell spontan schwanger</a:t>
            </a:r>
          </a:p>
          <a:p>
            <a:pPr lvl="1"/>
            <a:r>
              <a:rPr lang="de-DE" dirty="0"/>
              <a:t>Möchten unbedingt einen Buben</a:t>
            </a:r>
          </a:p>
          <a:p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043C0EF-B62C-0046-A36F-D5A97C80D0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211917"/>
            <a:ext cx="4937125" cy="3291416"/>
          </a:xfrm>
        </p:spPr>
      </p:pic>
    </p:spTree>
    <p:extLst>
      <p:ext uri="{BB962C8B-B14F-4D97-AF65-F5344CB8AC3E}">
        <p14:creationId xmlns:p14="http://schemas.microsoft.com/office/powerpoint/2010/main" val="3901383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A5637-AA10-F04E-ABBC-BA3D40AF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 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2959D2-39D3-0645-9684-3F0C879B8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945" y="3069850"/>
            <a:ext cx="4937760" cy="4023359"/>
          </a:xfrm>
        </p:spPr>
        <p:txBody>
          <a:bodyPr/>
          <a:lstStyle/>
          <a:p>
            <a:pPr lvl="1"/>
            <a:r>
              <a:rPr lang="de-DE" dirty="0"/>
              <a:t>Paar mit 2 Söhnen </a:t>
            </a:r>
          </a:p>
          <a:p>
            <a:pPr lvl="1"/>
            <a:r>
              <a:rPr lang="de-DE" dirty="0"/>
              <a:t>Benötigen IVF aufgrund von schlechtem Spermiogramm</a:t>
            </a:r>
          </a:p>
          <a:p>
            <a:pPr lvl="1"/>
            <a:r>
              <a:rPr lang="de-DE" dirty="0"/>
              <a:t>Möchten unbedingt eine Mädchen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043C0EF-B62C-0046-A36F-D5A97C80D0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7280" y="2329904"/>
            <a:ext cx="4937125" cy="3291416"/>
          </a:xfrm>
        </p:spPr>
      </p:pic>
    </p:spTree>
    <p:extLst>
      <p:ext uri="{BB962C8B-B14F-4D97-AF65-F5344CB8AC3E}">
        <p14:creationId xmlns:p14="http://schemas.microsoft.com/office/powerpoint/2010/main" val="101596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1D0283-08D7-C54D-988D-F499566A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D9EA72F-D4D1-244F-82ED-00164292C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Sex </a:t>
            </a:r>
            <a:r>
              <a:rPr lang="de-DE" dirty="0" err="1"/>
              <a:t>Selection</a:t>
            </a:r>
            <a:endParaRPr lang="de-DE" dirty="0"/>
          </a:p>
          <a:p>
            <a:pPr lvl="1"/>
            <a:r>
              <a:rPr lang="de-DE" dirty="0"/>
              <a:t>Methoden</a:t>
            </a:r>
          </a:p>
          <a:p>
            <a:pPr lvl="1"/>
            <a:r>
              <a:rPr lang="de-DE" dirty="0"/>
              <a:t>Motive</a:t>
            </a:r>
          </a:p>
          <a:p>
            <a:pPr lvl="1"/>
            <a:r>
              <a:rPr lang="de-DE" dirty="0"/>
              <a:t>Alternativen</a:t>
            </a:r>
          </a:p>
          <a:p>
            <a:pPr lvl="1"/>
            <a:r>
              <a:rPr lang="de-DE" dirty="0"/>
              <a:t>Fazit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C0B08E-84B5-7B4A-AF51-BC3275E06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13E7429-1973-2146-824B-285404C7E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733" y="2262098"/>
            <a:ext cx="4785947" cy="31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5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1F8F4-3588-4443-994C-D5FE60B7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 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B0DF63-137F-4148-8242-53A8EAD58F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Mann mit Hämophilie</a:t>
            </a:r>
          </a:p>
          <a:p>
            <a:pPr lvl="1"/>
            <a:r>
              <a:rPr lang="de-DE" dirty="0"/>
              <a:t>X-</a:t>
            </a:r>
            <a:r>
              <a:rPr lang="de-DE" dirty="0" err="1"/>
              <a:t>chromosomal</a:t>
            </a:r>
            <a:r>
              <a:rPr lang="de-DE" dirty="0"/>
              <a:t> rezessiv</a:t>
            </a:r>
          </a:p>
          <a:p>
            <a:pPr lvl="1"/>
            <a:r>
              <a:rPr lang="de-DE" dirty="0"/>
              <a:t>Mehrere schwere Verläufe inklusive Todesfälle in der Familie</a:t>
            </a:r>
          </a:p>
          <a:p>
            <a:pPr lvl="1"/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AB21482-ECAD-454C-81DF-3437E7F834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3135" y="1989701"/>
            <a:ext cx="4832545" cy="3231228"/>
          </a:xfrm>
        </p:spPr>
      </p:pic>
    </p:spTree>
    <p:extLst>
      <p:ext uri="{BB962C8B-B14F-4D97-AF65-F5344CB8AC3E}">
        <p14:creationId xmlns:p14="http://schemas.microsoft.com/office/powerpoint/2010/main" val="2374708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ECD81-E206-C242-85F4-FA658F4B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76F254-DA53-6747-A5BA-C725097E1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e-DE" dirty="0"/>
          </a:p>
          <a:p>
            <a:pPr lvl="1"/>
            <a:r>
              <a:rPr lang="de-DE" dirty="0"/>
              <a:t>Sex </a:t>
            </a:r>
            <a:r>
              <a:rPr lang="de-DE" dirty="0" err="1"/>
              <a:t>Selection</a:t>
            </a:r>
            <a:r>
              <a:rPr lang="de-DE" dirty="0"/>
              <a:t> aus unterschiedlichen Intentionen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Verschiedene Möglichkeiten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Verschiedene ethische Überlegungen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Weltweit große Unterschiede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Elektive Sex </a:t>
            </a:r>
            <a:r>
              <a:rPr lang="de-DE" dirty="0" err="1"/>
              <a:t>Selection</a:t>
            </a:r>
            <a:r>
              <a:rPr lang="de-DE" dirty="0"/>
              <a:t> mit PID wird weiterhin verboten bleiben</a:t>
            </a:r>
          </a:p>
        </p:txBody>
      </p:sp>
    </p:spTree>
    <p:extLst>
      <p:ext uri="{BB962C8B-B14F-4D97-AF65-F5344CB8AC3E}">
        <p14:creationId xmlns:p14="http://schemas.microsoft.com/office/powerpoint/2010/main" val="2641547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3EDBB3-8C13-9D4C-B0E5-770889CD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611188"/>
            <a:ext cx="8629650" cy="3567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Vielen Dank für Ihre Aufmerksamkeit!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D30771-A88F-134B-80D1-BF6D0CF7B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963" y="4456113"/>
            <a:ext cx="10058400" cy="1892300"/>
          </a:xfrm>
        </p:spPr>
        <p:txBody>
          <a:bodyPr rtlCol="0">
            <a:normAutofit lnSpcReduction="10000"/>
          </a:bodyPr>
          <a:lstStyle/>
          <a:p>
            <a:pPr fontAlgn="auto">
              <a:defRPr/>
            </a:pPr>
            <a:r>
              <a:rPr lang="de-DE" dirty="0">
                <a:solidFill>
                  <a:schemeClr val="tx1"/>
                </a:solidFill>
              </a:rPr>
              <a:t>Lainzerstrasse 6, 				</a:t>
            </a:r>
            <a:r>
              <a:rPr lang="de-DE" dirty="0" err="1">
                <a:solidFill>
                  <a:schemeClr val="tx1"/>
                </a:solidFill>
              </a:rPr>
              <a:t>Roseggerstrasse</a:t>
            </a:r>
            <a:r>
              <a:rPr lang="de-DE" dirty="0">
                <a:solidFill>
                  <a:schemeClr val="tx1"/>
                </a:solidFill>
              </a:rPr>
              <a:t> 4,</a:t>
            </a:r>
          </a:p>
          <a:p>
            <a:pPr fontAlgn="auto">
              <a:defRPr/>
            </a:pPr>
            <a:r>
              <a:rPr lang="de-DE" dirty="0">
                <a:solidFill>
                  <a:schemeClr val="tx1"/>
                </a:solidFill>
              </a:rPr>
              <a:t>1130 Wien						2500 Baden</a:t>
            </a:r>
          </a:p>
          <a:p>
            <a:pPr fontAlgn="auto">
              <a:defRPr/>
            </a:pPr>
            <a:r>
              <a:rPr lang="de-DE" dirty="0">
                <a:solidFill>
                  <a:schemeClr val="tx1"/>
                </a:solidFill>
              </a:rPr>
              <a:t>www.wunschbaby.at	</a:t>
            </a:r>
          </a:p>
          <a:p>
            <a:pPr fontAlgn="auto">
              <a:defRPr/>
            </a:pPr>
            <a:r>
              <a:rPr lang="de-DE" dirty="0" err="1">
                <a:solidFill>
                  <a:schemeClr val="tx1"/>
                </a:solidFill>
              </a:rPr>
              <a:t>Michael.feichtinger@wunschbaby.at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9155" name="AutoShape 2" descr="ifLogo_Blank.png">
            <a:extLst>
              <a:ext uri="{FF2B5EF4-FFF2-40B4-BE49-F238E27FC236}">
                <a16:creationId xmlns:a16="http://schemas.microsoft.com/office/drawing/2014/main" id="{A8EFD249-F376-D54A-849C-652D425C78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" panose="020B0602030504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" panose="020B0602030504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" panose="020B0602030504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" panose="020B0602030504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" panose="020B0602030504020204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77"/>
              </a:defRPr>
            </a:lvl9pPr>
          </a:lstStyle>
          <a:p>
            <a:pPr eaLnBrk="1" hangingPunct="1"/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3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BB33C-BADE-E646-9F2B-0F6C1CBD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von Ihnen ist pro Sex-</a:t>
            </a:r>
            <a:r>
              <a:rPr lang="de-DE" dirty="0" err="1"/>
              <a:t>Selection</a:t>
            </a:r>
            <a:r>
              <a:rPr lang="de-DE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7CFC09-24B1-4642-A5EF-3B9AF4D7D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11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654FBC-8F71-5C4F-917C-03B67EE7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2B469F-4FA8-7542-A988-C957F5F2C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Präkonzeptionell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5691D70-0FCB-6543-ADC7-D565419A5F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de-DE" dirty="0"/>
          </a:p>
          <a:p>
            <a:pPr lvl="1"/>
            <a:r>
              <a:rPr lang="de-DE" dirty="0" err="1"/>
              <a:t>MicroSort</a:t>
            </a:r>
            <a:endParaRPr lang="de-DE" dirty="0"/>
          </a:p>
          <a:p>
            <a:pPr lvl="2"/>
            <a:r>
              <a:rPr lang="de-DE" dirty="0"/>
              <a:t>IUI</a:t>
            </a:r>
          </a:p>
          <a:p>
            <a:pPr lvl="2"/>
            <a:r>
              <a:rPr lang="de-DE" dirty="0"/>
              <a:t>IVF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Natürliche Methoden</a:t>
            </a:r>
          </a:p>
          <a:p>
            <a:pPr lvl="2"/>
            <a:r>
              <a:rPr lang="de-DE" dirty="0"/>
              <a:t>Zeitpunkt des Geschlechtsverkehrs</a:t>
            </a:r>
          </a:p>
          <a:p>
            <a:pPr lvl="2"/>
            <a:r>
              <a:rPr lang="de-DE" dirty="0"/>
              <a:t>Nahrung</a:t>
            </a:r>
          </a:p>
          <a:p>
            <a:pPr lvl="2"/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49707E-2318-8C4B-9491-922DB56B9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Präimplantation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D97E079-94B4-3A46-8EC2-00A11208E9E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endParaRPr lang="de-DE" dirty="0"/>
          </a:p>
          <a:p>
            <a:pPr lvl="1"/>
            <a:r>
              <a:rPr lang="de-DE" dirty="0"/>
              <a:t>Im Rahmen einer IVF</a:t>
            </a:r>
          </a:p>
          <a:p>
            <a:pPr lvl="1"/>
            <a:endParaRPr lang="de-DE" dirty="0"/>
          </a:p>
          <a:p>
            <a:pPr lvl="1"/>
            <a:r>
              <a:rPr lang="de-DE" dirty="0" err="1"/>
              <a:t>Trophektodermbiopsie</a:t>
            </a:r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NIPGTA</a:t>
            </a:r>
          </a:p>
        </p:txBody>
      </p:sp>
    </p:spTree>
    <p:extLst>
      <p:ext uri="{BB962C8B-B14F-4D97-AF65-F5344CB8AC3E}">
        <p14:creationId xmlns:p14="http://schemas.microsoft.com/office/powerpoint/2010/main" val="133111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66F0B0B-F884-8642-A5A7-2CAB6E24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MicroSort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ADDC547-BE77-F240-A906-AA64E87CA8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de-DE" dirty="0"/>
          </a:p>
          <a:p>
            <a:pPr lvl="1"/>
            <a:endParaRPr lang="de-DE" sz="2400" dirty="0"/>
          </a:p>
          <a:p>
            <a:pPr lvl="1"/>
            <a:r>
              <a:rPr lang="de-DE" sz="2400" dirty="0"/>
              <a:t>FACS</a:t>
            </a:r>
          </a:p>
          <a:p>
            <a:pPr lvl="1"/>
            <a:r>
              <a:rPr lang="de-DE" sz="2400" dirty="0"/>
              <a:t>92% effektiv XX</a:t>
            </a:r>
          </a:p>
          <a:p>
            <a:pPr lvl="1"/>
            <a:r>
              <a:rPr lang="de-DE" sz="2400" dirty="0"/>
              <a:t>84% effektiv XY</a:t>
            </a:r>
          </a:p>
          <a:p>
            <a:pPr lvl="1"/>
            <a:r>
              <a:rPr lang="de-DE" sz="2400" dirty="0"/>
              <a:t>IUI + IVF</a:t>
            </a:r>
          </a:p>
          <a:p>
            <a:pPr lvl="1"/>
            <a:endParaRPr lang="de-DE" sz="2400" dirty="0"/>
          </a:p>
          <a:p>
            <a:pPr lvl="1"/>
            <a:r>
              <a:rPr lang="de-DE" sz="2400" dirty="0"/>
              <a:t>Konsequenz bei „falschem Geschlecht“?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FDF45D46-B5FC-304E-BACC-0F579A6C4A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35040" y="2666266"/>
            <a:ext cx="5120640" cy="1976071"/>
          </a:xfrm>
        </p:spPr>
      </p:pic>
    </p:spTree>
    <p:extLst>
      <p:ext uri="{BB962C8B-B14F-4D97-AF65-F5344CB8AC3E}">
        <p14:creationId xmlns:p14="http://schemas.microsoft.com/office/powerpoint/2010/main" val="193981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8B456-A148-6743-865C-119C2B73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Natürliche Methoden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5CD21-B243-174F-87C5-3BAF686BC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408442"/>
            <a:ext cx="4937760" cy="4023359"/>
          </a:xfrm>
        </p:spPr>
        <p:txBody>
          <a:bodyPr>
            <a:normAutofit/>
          </a:bodyPr>
          <a:lstStyle/>
          <a:p>
            <a:pPr lvl="1"/>
            <a:r>
              <a:rPr lang="de-DE" sz="2400" dirty="0" err="1"/>
              <a:t>Shettles</a:t>
            </a:r>
            <a:r>
              <a:rPr lang="de-DE" sz="2400" dirty="0"/>
              <a:t> Methode</a:t>
            </a:r>
          </a:p>
          <a:p>
            <a:pPr lvl="2"/>
            <a:r>
              <a:rPr lang="de-DE" sz="2400" dirty="0"/>
              <a:t>Zeitpunkt und Position</a:t>
            </a:r>
          </a:p>
          <a:p>
            <a:pPr lvl="2"/>
            <a:endParaRPr lang="de-DE" sz="2000" dirty="0"/>
          </a:p>
          <a:p>
            <a:pPr lvl="1"/>
            <a:r>
              <a:rPr lang="de-DE" sz="2400" dirty="0"/>
              <a:t>Nahrungsaufnahme</a:t>
            </a:r>
          </a:p>
          <a:p>
            <a:pPr lvl="1"/>
            <a:endParaRPr lang="de-DE" sz="2400" dirty="0"/>
          </a:p>
          <a:p>
            <a:pPr lvl="1"/>
            <a:r>
              <a:rPr lang="de-DE" sz="2400" dirty="0"/>
              <a:t>Kombinationen</a:t>
            </a:r>
          </a:p>
          <a:p>
            <a:pPr lvl="1"/>
            <a:endParaRPr lang="de-DE" sz="2400" dirty="0"/>
          </a:p>
          <a:p>
            <a:pPr lvl="1"/>
            <a:endParaRPr lang="de-DE" sz="2400" dirty="0"/>
          </a:p>
          <a:p>
            <a:pPr lvl="1"/>
            <a:endParaRPr lang="de-DE" sz="2400" dirty="0"/>
          </a:p>
          <a:p>
            <a:pPr lvl="1"/>
            <a:endParaRPr lang="de-DE" sz="2400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B376D7F-A24C-DC47-9479-444D77616A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211917"/>
            <a:ext cx="4937125" cy="3291416"/>
          </a:xfrm>
        </p:spPr>
      </p:pic>
    </p:spTree>
    <p:extLst>
      <p:ext uri="{BB962C8B-B14F-4D97-AF65-F5344CB8AC3E}">
        <p14:creationId xmlns:p14="http://schemas.microsoft.com/office/powerpoint/2010/main" val="289233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B7E2E-33E6-3F4C-8CD9-C83B9DEE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Wirksam?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38EF3D-FEAE-D54F-8835-05D53223F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" y="1845734"/>
            <a:ext cx="4530090" cy="24303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7FE3783-5D38-0041-915A-C0B0BD894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823" y="1845734"/>
            <a:ext cx="4382274" cy="24303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F29DD5-D844-5B49-B412-231108303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021" y="3767175"/>
            <a:ext cx="4620666" cy="25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2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0660A-1712-A84C-BD6F-79EBF929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36E4AD2-3D8C-E940-934D-E119215AA9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1851274"/>
            <a:ext cx="2482882" cy="2017341"/>
          </a:xfr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2E10A7A-9321-AC4B-9F48-54EDD3BA57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54524" y="3982529"/>
            <a:ext cx="2905607" cy="2324486"/>
          </a:xfrm>
        </p:spPr>
      </p:pic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9749FC9C-1C84-6746-B211-1BF3A3C3F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26"/>
          <a:stretch/>
        </p:blipFill>
        <p:spPr>
          <a:xfrm>
            <a:off x="6401435" y="3086628"/>
            <a:ext cx="4937125" cy="154157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A9E554E-8FE8-4248-BB93-D4B2CA786BB6}"/>
              </a:ext>
            </a:extLst>
          </p:cNvPr>
          <p:cNvSpPr txBox="1"/>
          <p:nvPr/>
        </p:nvSpPr>
        <p:spPr>
          <a:xfrm>
            <a:off x="1055077" y="5205046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Mg - </a:t>
            </a:r>
            <a:r>
              <a:rPr lang="de-DE" dirty="0" err="1"/>
              <a:t>Ca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9CA4185-14FD-DF49-837F-ED630A8F5EA2}"/>
              </a:ext>
            </a:extLst>
          </p:cNvPr>
          <p:cNvSpPr txBox="1"/>
          <p:nvPr/>
        </p:nvSpPr>
        <p:spPr>
          <a:xfrm>
            <a:off x="3985846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 - K</a:t>
            </a:r>
          </a:p>
        </p:txBody>
      </p:sp>
    </p:spTree>
    <p:extLst>
      <p:ext uri="{BB962C8B-B14F-4D97-AF65-F5344CB8AC3E}">
        <p14:creationId xmlns:p14="http://schemas.microsoft.com/office/powerpoint/2010/main" val="321934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4418B-D6DB-6448-900B-AD89B923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Präimplantationsdiagnostik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FA54D5-9D6B-EB41-8159-759F7E20B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291211"/>
            <a:ext cx="4937760" cy="4023359"/>
          </a:xfrm>
        </p:spPr>
        <p:txBody>
          <a:bodyPr/>
          <a:lstStyle/>
          <a:p>
            <a:pPr lvl="1"/>
            <a:r>
              <a:rPr lang="de-DE" dirty="0"/>
              <a:t>Genetischer Nachweis eines Y Chromosoms an der </a:t>
            </a:r>
            <a:r>
              <a:rPr lang="de-DE" dirty="0" err="1"/>
              <a:t>Blastozyste</a:t>
            </a:r>
            <a:endParaRPr lang="de-DE" dirty="0"/>
          </a:p>
          <a:p>
            <a:pPr lvl="1"/>
            <a:r>
              <a:rPr lang="de-DE" dirty="0"/>
              <a:t>Sichere Methode</a:t>
            </a:r>
          </a:p>
          <a:p>
            <a:pPr lvl="1"/>
            <a:r>
              <a:rPr lang="de-DE" dirty="0"/>
              <a:t>X-</a:t>
            </a:r>
            <a:r>
              <a:rPr lang="de-DE" dirty="0" err="1"/>
              <a:t>Chromosomal</a:t>
            </a:r>
            <a:r>
              <a:rPr lang="de-DE" dirty="0"/>
              <a:t> rezessive Erkrankungen</a:t>
            </a:r>
          </a:p>
          <a:p>
            <a:pPr lvl="1"/>
            <a:r>
              <a:rPr lang="de-DE" dirty="0"/>
              <a:t>“Family </a:t>
            </a:r>
            <a:r>
              <a:rPr lang="de-DE" dirty="0" err="1"/>
              <a:t>balancing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Elektiv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In Österreich: </a:t>
            </a:r>
            <a:r>
              <a:rPr lang="de-DE" dirty="0" err="1"/>
              <a:t>FmedG</a:t>
            </a:r>
            <a:r>
              <a:rPr lang="de-DE" dirty="0"/>
              <a:t> §2a (4) 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3FF971F3-8538-F044-B538-4436C3D5EB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193109"/>
            <a:ext cx="4937125" cy="3329032"/>
          </a:xfrm>
        </p:spPr>
      </p:pic>
    </p:spTree>
    <p:extLst>
      <p:ext uri="{BB962C8B-B14F-4D97-AF65-F5344CB8AC3E}">
        <p14:creationId xmlns:p14="http://schemas.microsoft.com/office/powerpoint/2010/main" val="2930646337"/>
      </p:ext>
    </p:extLst>
  </p:cSld>
  <p:clrMapOvr>
    <a:masterClrMapping/>
  </p:clrMapOvr>
</p:sld>
</file>

<file path=ppt/theme/theme1.xml><?xml version="1.0" encoding="utf-8"?>
<a:theme xmlns:a="http://schemas.openxmlformats.org/drawingml/2006/main" name="Meduni">
  <a:themeElements>
    <a:clrScheme name="MedUni Wien">
      <a:dk1>
        <a:srgbClr val="111D4E"/>
      </a:dk1>
      <a:lt1>
        <a:srgbClr val="FFFFFF"/>
      </a:lt1>
      <a:dk2>
        <a:srgbClr val="C9E5DF"/>
      </a:dk2>
      <a:lt2>
        <a:srgbClr val="FCE1D8"/>
      </a:lt2>
      <a:accent1>
        <a:srgbClr val="5FB4E5"/>
      </a:accent1>
      <a:accent2>
        <a:srgbClr val="3CBFAE"/>
      </a:accent2>
      <a:accent3>
        <a:srgbClr val="F0A794"/>
      </a:accent3>
      <a:accent4>
        <a:srgbClr val="D0E8F7"/>
      </a:accent4>
      <a:accent5>
        <a:srgbClr val="A8D7CE"/>
      </a:accent5>
      <a:accent6>
        <a:srgbClr val="FAD2C5"/>
      </a:accent6>
      <a:hlink>
        <a:srgbClr val="0000FF"/>
      </a:hlink>
      <a:folHlink>
        <a:srgbClr val="800080"/>
      </a:folHlink>
    </a:clrScheme>
    <a:fontScheme name="Licida Sans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4" id="{FCC3F980-398B-3043-89D6-1B71962FBA4C}" vid="{DD29AB39-F5E7-CF41-A877-E58FAE879038}"/>
    </a:ext>
  </a:extLst>
</a:theme>
</file>

<file path=ppt/theme/theme2.xml><?xml version="1.0" encoding="utf-8"?>
<a:theme xmlns:a="http://schemas.openxmlformats.org/drawingml/2006/main" name="Rückblick">
  <a:themeElements>
    <a:clrScheme name="Benutzerdefiniert 2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0B6BA"/>
      </a:accent1>
      <a:accent2>
        <a:srgbClr val="2F7581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" id="{FCC3F980-398B-3043-89D6-1B71962FBA4C}" vid="{13A958D4-2350-DF4A-94E7-79C5C519E334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Meduni</Template>
  <TotalTime>0</TotalTime>
  <Words>437</Words>
  <Application>Microsoft Macintosh PowerPoint</Application>
  <PresentationFormat>Breitbild</PresentationFormat>
  <Paragraphs>163</Paragraphs>
  <Slides>22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Lucida Sans</vt:lpstr>
      <vt:lpstr>Meduni</vt:lpstr>
      <vt:lpstr>Rückblick</vt:lpstr>
      <vt:lpstr>Sex-Selection - ethisch verwerflich oder ein legitimer Wunsch?</vt:lpstr>
      <vt:lpstr>Inhalt</vt:lpstr>
      <vt:lpstr>Wer von Ihnen ist pro Sex-Selection?</vt:lpstr>
      <vt:lpstr>Methoden</vt:lpstr>
      <vt:lpstr>MicroSort</vt:lpstr>
      <vt:lpstr>Natürliche Methoden</vt:lpstr>
      <vt:lpstr>Wirksam?</vt:lpstr>
      <vt:lpstr>PowerPoint-Präsentation</vt:lpstr>
      <vt:lpstr>Präimplantationsdiagnostik</vt:lpstr>
      <vt:lpstr>Problematik</vt:lpstr>
      <vt:lpstr>Westliche Welt</vt:lpstr>
      <vt:lpstr>NIPT</vt:lpstr>
      <vt:lpstr>Fallbeispiele</vt:lpstr>
      <vt:lpstr>Fall 1</vt:lpstr>
      <vt:lpstr>Fall 2</vt:lpstr>
      <vt:lpstr>Fall 2a</vt:lpstr>
      <vt:lpstr>Fall 2b</vt:lpstr>
      <vt:lpstr>Fall 3</vt:lpstr>
      <vt:lpstr>Fall 4</vt:lpstr>
      <vt:lpstr>Fall 5</vt:lpstr>
      <vt:lpstr>Fazit</vt:lpstr>
      <vt:lpstr>Vielen Dank für Ihre Aufmerksamkeit!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Sex-Selection - ethisch verwerflich oder ein legitimer Wunsch?</dc:title>
  <dc:creator>Michael Feichtinger</dc:creator>
  <cp:lastModifiedBy>Michael Feichtinger</cp:lastModifiedBy>
  <cp:revision>24</cp:revision>
  <dcterms:created xsi:type="dcterms:W3CDTF">2021-09-12T12:41:26Z</dcterms:created>
  <dcterms:modified xsi:type="dcterms:W3CDTF">2021-09-22T09:52:13Z</dcterms:modified>
</cp:coreProperties>
</file>